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7" r:id="rId2"/>
    <p:sldId id="283" r:id="rId3"/>
    <p:sldId id="340" r:id="rId4"/>
    <p:sldId id="325" r:id="rId5"/>
    <p:sldId id="333" r:id="rId6"/>
    <p:sldId id="286" r:id="rId7"/>
    <p:sldId id="305" r:id="rId8"/>
    <p:sldId id="313" r:id="rId9"/>
    <p:sldId id="339" r:id="rId10"/>
    <p:sldId id="287" r:id="rId11"/>
    <p:sldId id="336" r:id="rId12"/>
    <p:sldId id="315" r:id="rId13"/>
    <p:sldId id="277" r:id="rId14"/>
    <p:sldId id="316" r:id="rId15"/>
    <p:sldId id="302" r:id="rId16"/>
    <p:sldId id="318" r:id="rId17"/>
    <p:sldId id="319" r:id="rId18"/>
    <p:sldId id="321" r:id="rId19"/>
    <p:sldId id="324" r:id="rId20"/>
    <p:sldId id="320" r:id="rId21"/>
    <p:sldId id="327" r:id="rId22"/>
    <p:sldId id="323" r:id="rId23"/>
    <p:sldId id="322" r:id="rId24"/>
    <p:sldId id="328" r:id="rId25"/>
    <p:sldId id="329" r:id="rId26"/>
    <p:sldId id="341" r:id="rId27"/>
    <p:sldId id="332" r:id="rId28"/>
    <p:sldId id="330" r:id="rId29"/>
    <p:sldId id="335" r:id="rId30"/>
    <p:sldId id="331" r:id="rId31"/>
    <p:sldId id="33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25"/>
    <p:restoredTop sz="94674"/>
  </p:normalViewPr>
  <p:slideViewPr>
    <p:cSldViewPr snapToGrid="0" snapToObjects="1">
      <p:cViewPr>
        <p:scale>
          <a:sx n="85" d="100"/>
          <a:sy n="85" d="100"/>
        </p:scale>
        <p:origin x="-1856" y="-4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2104" y="155993"/>
            <a:ext cx="3320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Dr. Wes Blog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4847" y="5451397"/>
            <a:ext cx="5637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http://</a:t>
            </a:r>
            <a:r>
              <a:rPr lang="en-US" sz="3600" dirty="0" err="1" smtClean="0">
                <a:solidFill>
                  <a:srgbClr val="FFFF00"/>
                </a:solidFill>
              </a:rPr>
              <a:t>drwes.blogspot.com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8" name="Content Placeholder 7" descr="DrWesScree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0" b="5080"/>
          <a:stretch>
            <a:fillRect/>
          </a:stretch>
        </p:blipFill>
        <p:spPr>
          <a:xfrm>
            <a:off x="700869" y="1092375"/>
            <a:ext cx="7622498" cy="4192080"/>
          </a:xfrm>
        </p:spPr>
      </p:pic>
      <p:sp>
        <p:nvSpPr>
          <p:cNvPr id="9" name="TextBox 8"/>
          <p:cNvSpPr txBox="1"/>
          <p:nvPr/>
        </p:nvSpPr>
        <p:spPr>
          <a:xfrm>
            <a:off x="947405" y="6075444"/>
            <a:ext cx="7140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Every single claim made today  / supporting documents / fully vetted here.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 (Open comments)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511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IM2007Gra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5" y="2013181"/>
            <a:ext cx="8784167" cy="29509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5000" y="460001"/>
            <a:ext cx="81068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From IRS Form 990s: </a:t>
            </a:r>
            <a:r>
              <a:rPr lang="en-US" sz="4000" dirty="0" smtClean="0">
                <a:solidFill>
                  <a:srgbClr val="FFFF00"/>
                </a:solidFill>
              </a:rPr>
              <a:t>Why </a:t>
            </a:r>
            <a:r>
              <a:rPr lang="en-US" sz="4000" dirty="0">
                <a:solidFill>
                  <a:srgbClr val="FFFF00"/>
                </a:solidFill>
              </a:rPr>
              <a:t>Are Our </a:t>
            </a:r>
            <a:r>
              <a:rPr lang="en-US" sz="4000" dirty="0" smtClean="0">
                <a:solidFill>
                  <a:srgbClr val="FFFF00"/>
                </a:solidFill>
              </a:rPr>
              <a:t>Testing Fees Going </a:t>
            </a:r>
            <a:r>
              <a:rPr lang="en-US" sz="4000" dirty="0">
                <a:solidFill>
                  <a:srgbClr val="FFFF00"/>
                </a:solidFill>
              </a:rPr>
              <a:t>to ABIM Foundation?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67616" y="4240651"/>
            <a:ext cx="3910540" cy="2014936"/>
            <a:chOff x="367616" y="4240651"/>
            <a:chExt cx="3910540" cy="2014936"/>
          </a:xfrm>
        </p:grpSpPr>
        <p:sp>
          <p:nvSpPr>
            <p:cNvPr id="4" name="Up Arrow 3"/>
            <p:cNvSpPr/>
            <p:nvPr/>
          </p:nvSpPr>
          <p:spPr>
            <a:xfrm>
              <a:off x="1821927" y="4240651"/>
              <a:ext cx="606817" cy="1464135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67616" y="5793922"/>
              <a:ext cx="39105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Self-proclaimed “research”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89367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More “Research” at the ABIM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6" name="Right Arrow 5"/>
          <p:cNvSpPr/>
          <p:nvPr/>
        </p:nvSpPr>
        <p:spPr>
          <a:xfrm>
            <a:off x="1768840" y="4377127"/>
            <a:ext cx="1124262" cy="2698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19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lmontRep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8" y="222843"/>
            <a:ext cx="8491297" cy="642962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04847" y="2696403"/>
            <a:ext cx="5214001" cy="3409502"/>
            <a:chOff x="1804847" y="2696403"/>
            <a:chExt cx="5214001" cy="3409502"/>
          </a:xfrm>
        </p:grpSpPr>
        <p:sp>
          <p:nvSpPr>
            <p:cNvPr id="5" name="Rounded Rectangle 4"/>
            <p:cNvSpPr/>
            <p:nvPr/>
          </p:nvSpPr>
          <p:spPr>
            <a:xfrm>
              <a:off x="1804847" y="2696403"/>
              <a:ext cx="5214001" cy="340950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673847" y="3142089"/>
              <a:ext cx="354284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Respect for Persons</a:t>
              </a:r>
            </a:p>
            <a:p>
              <a:endParaRPr lang="en-US" sz="2800" dirty="0"/>
            </a:p>
            <a:p>
              <a:r>
                <a:rPr lang="en-US" sz="2800" dirty="0" smtClean="0"/>
                <a:t>Beneficence</a:t>
              </a:r>
            </a:p>
            <a:p>
              <a:endParaRPr lang="en-US" sz="2800" dirty="0"/>
            </a:p>
            <a:p>
              <a:r>
                <a:rPr lang="en-US" sz="2800" dirty="0" smtClean="0"/>
                <a:t>Justice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6672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rWesABIMF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 r="2072"/>
          <a:stretch>
            <a:fillRect/>
          </a:stretch>
        </p:blipFill>
        <p:spPr>
          <a:xfrm>
            <a:off x="2311869" y="1068691"/>
            <a:ext cx="4579417" cy="22157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5" y="3441780"/>
            <a:ext cx="2921315" cy="1949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173" y="3441780"/>
            <a:ext cx="2871340" cy="1916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858" y="3441780"/>
            <a:ext cx="3173441" cy="29592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1000" y="5410763"/>
            <a:ext cx="2383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Chauffeur-driven</a:t>
            </a:r>
          </a:p>
          <a:p>
            <a:pPr algn="ctr"/>
            <a:r>
              <a:rPr lang="en-US" dirty="0" smtClean="0"/>
              <a:t>BMW  7-series </a:t>
            </a:r>
          </a:p>
          <a:p>
            <a:pPr algn="ctr"/>
            <a:r>
              <a:rPr lang="en-US" dirty="0" smtClean="0"/>
              <a:t>Town Car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232593" y="5410763"/>
            <a:ext cx="11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Concierge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49115" y="149902"/>
            <a:ext cx="6145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Investment Research?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2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5441"/>
            <a:ext cx="8229600" cy="204291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- MOC and the ABIM Foundation-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A Social Justice Experiment by ABIM/ABMS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With Practicing Physicians As the Subjects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3941"/>
            <a:ext cx="8229600" cy="4323159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What Happens to Experienced Physicians Who Fail?</a:t>
            </a:r>
          </a:p>
          <a:p>
            <a:pPr lvl="1"/>
            <a:r>
              <a:rPr lang="en-US" dirty="0" smtClean="0"/>
              <a:t>(Never Studied  - No plans to do so)</a:t>
            </a:r>
          </a:p>
          <a:p>
            <a:r>
              <a:rPr lang="en-US" b="1" dirty="0" smtClean="0"/>
              <a:t>What happens to patient care / patient access to care?</a:t>
            </a:r>
          </a:p>
          <a:p>
            <a:pPr lvl="1"/>
            <a:r>
              <a:rPr lang="en-US" dirty="0" smtClean="0"/>
              <a:t>(Never Studied – No plans to do so)</a:t>
            </a:r>
          </a:p>
          <a:p>
            <a:r>
              <a:rPr lang="en-US" b="1" dirty="0" smtClean="0"/>
              <a:t>Numerous Corporate / Government Conflicts of Interest</a:t>
            </a:r>
          </a:p>
          <a:p>
            <a:pPr lvl="1"/>
            <a:r>
              <a:rPr lang="en-US" dirty="0" smtClean="0"/>
              <a:t>(Never scrutinized / no oversight)</a:t>
            </a:r>
          </a:p>
          <a:p>
            <a:r>
              <a:rPr lang="en-US" b="1" dirty="0" smtClean="0"/>
              <a:t>How is Re-certification Data to be Sold / Protected / Utilized?</a:t>
            </a:r>
          </a:p>
          <a:p>
            <a:pPr lvl="1"/>
            <a:r>
              <a:rPr lang="en-US" dirty="0" smtClean="0"/>
              <a:t>(Never disclosed / studied / scrutinized – no protections / due process)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479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2560822" y="4429632"/>
            <a:ext cx="1254138" cy="49237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58" y="14365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COIs: National Quality Forum and the ABIM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1998-2014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07291" y="3025479"/>
            <a:ext cx="1857540" cy="64537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90538" y="2995038"/>
            <a:ext cx="3114907" cy="65943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9566" y="3070011"/>
            <a:ext cx="1159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ABIM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686988" y="3077908"/>
            <a:ext cx="3292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National Quality Forum</a:t>
            </a:r>
            <a:endParaRPr lang="en-US" sz="2400" dirty="0"/>
          </a:p>
        </p:txBody>
      </p:sp>
      <p:sp>
        <p:nvSpPr>
          <p:cNvPr id="10" name="Bent Arrow 9"/>
          <p:cNvSpPr/>
          <p:nvPr/>
        </p:nvSpPr>
        <p:spPr>
          <a:xfrm>
            <a:off x="2832861" y="1955460"/>
            <a:ext cx="931970" cy="873098"/>
          </a:xfrm>
          <a:prstGeom prst="ben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Bent Arrow 11"/>
          <p:cNvSpPr/>
          <p:nvPr/>
        </p:nvSpPr>
        <p:spPr>
          <a:xfrm rot="16200000">
            <a:off x="1408981" y="4252544"/>
            <a:ext cx="2259806" cy="1329237"/>
          </a:xfrm>
          <a:prstGeom prst="ben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30992" y="1894537"/>
            <a:ext cx="2815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Christine Cassel, MD</a:t>
            </a:r>
            <a:endParaRPr lang="en-US" sz="2400" dirty="0"/>
          </a:p>
        </p:txBody>
      </p:sp>
      <p:sp>
        <p:nvSpPr>
          <p:cNvPr id="14" name="Bent Arrow 13"/>
          <p:cNvSpPr/>
          <p:nvPr/>
        </p:nvSpPr>
        <p:spPr>
          <a:xfrm rot="5400000">
            <a:off x="6749546" y="2011631"/>
            <a:ext cx="873099" cy="894462"/>
          </a:xfrm>
          <a:prstGeom prst="ben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Bent Arrow 15"/>
          <p:cNvSpPr/>
          <p:nvPr/>
        </p:nvSpPr>
        <p:spPr>
          <a:xfrm rot="10800000">
            <a:off x="7130258" y="4114532"/>
            <a:ext cx="1426051" cy="1977101"/>
          </a:xfrm>
          <a:prstGeom prst="bentArrow">
            <a:avLst>
              <a:gd name="adj1" fmla="val 25000"/>
              <a:gd name="adj2" fmla="val 26119"/>
              <a:gd name="adj3" fmla="val 25000"/>
              <a:gd name="adj4" fmla="val 4375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928469" y="4376234"/>
            <a:ext cx="944397" cy="5430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58659" y="4365143"/>
            <a:ext cx="879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CMS</a:t>
            </a:r>
          </a:p>
        </p:txBody>
      </p:sp>
      <p:sp>
        <p:nvSpPr>
          <p:cNvPr id="17" name="Bent Arrow 16"/>
          <p:cNvSpPr/>
          <p:nvPr/>
        </p:nvSpPr>
        <p:spPr>
          <a:xfrm>
            <a:off x="5201338" y="3345613"/>
            <a:ext cx="544230" cy="763560"/>
          </a:xfrm>
          <a:prstGeom prst="ben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20532" y="3416880"/>
            <a:ext cx="883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Govt</a:t>
            </a:r>
            <a:r>
              <a:rPr lang="en-US" dirty="0" smtClean="0"/>
              <a:t> Grants</a:t>
            </a:r>
            <a:endParaRPr lang="en-US" dirty="0"/>
          </a:p>
        </p:txBody>
      </p:sp>
      <p:sp>
        <p:nvSpPr>
          <p:cNvPr id="20" name="Up Arrow 19"/>
          <p:cNvSpPr/>
          <p:nvPr/>
        </p:nvSpPr>
        <p:spPr>
          <a:xfrm>
            <a:off x="5239781" y="5072285"/>
            <a:ext cx="284918" cy="557683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462972" y="4360459"/>
            <a:ext cx="1419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Doctors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17409" y="5629968"/>
            <a:ext cx="2763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Richard Baron, MD</a:t>
            </a:r>
            <a:endParaRPr lang="en-US" sz="2400" dirty="0"/>
          </a:p>
        </p:txBody>
      </p:sp>
      <p:sp>
        <p:nvSpPr>
          <p:cNvPr id="21" name="Left Arrow 20"/>
          <p:cNvSpPr/>
          <p:nvPr/>
        </p:nvSpPr>
        <p:spPr>
          <a:xfrm>
            <a:off x="3859525" y="4451917"/>
            <a:ext cx="1005572" cy="470615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926369" y="4250738"/>
            <a:ext cx="100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Incentive</a:t>
            </a:r>
          </a:p>
          <a:p>
            <a:pPr algn="ctr"/>
            <a:r>
              <a:rPr lang="en-US" sz="1600" dirty="0" smtClean="0"/>
              <a:t>Payment</a:t>
            </a:r>
          </a:p>
          <a:p>
            <a:pPr algn="ctr"/>
            <a:r>
              <a:rPr lang="en-US" sz="1600" dirty="0" smtClean="0"/>
              <a:t>2012-4</a:t>
            </a:r>
            <a:endParaRPr lang="en-US" sz="1600" dirty="0"/>
          </a:p>
        </p:txBody>
      </p:sp>
      <p:sp>
        <p:nvSpPr>
          <p:cNvPr id="27" name="Rounded Rectangle 26"/>
          <p:cNvSpPr/>
          <p:nvPr/>
        </p:nvSpPr>
        <p:spPr>
          <a:xfrm>
            <a:off x="6707164" y="4314053"/>
            <a:ext cx="1225483" cy="57492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Left Arrow 27"/>
          <p:cNvSpPr/>
          <p:nvPr/>
        </p:nvSpPr>
        <p:spPr>
          <a:xfrm>
            <a:off x="5939712" y="4429633"/>
            <a:ext cx="676423" cy="397175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593853" y="4214646"/>
            <a:ext cx="1387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Taxpayers</a:t>
            </a:r>
          </a:p>
          <a:p>
            <a:pPr algn="ctr"/>
            <a:r>
              <a:rPr lang="en-US" sz="2000" dirty="0" smtClean="0"/>
              <a:t>(Patients)</a:t>
            </a:r>
            <a:endParaRPr lang="en-US" sz="2000" dirty="0"/>
          </a:p>
        </p:txBody>
      </p:sp>
      <p:sp>
        <p:nvSpPr>
          <p:cNvPr id="30" name="Up Arrow 29"/>
          <p:cNvSpPr/>
          <p:nvPr/>
        </p:nvSpPr>
        <p:spPr>
          <a:xfrm>
            <a:off x="3099646" y="3754544"/>
            <a:ext cx="665185" cy="526954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074480" y="3859541"/>
            <a:ext cx="768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MOC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445641" y="1002794"/>
            <a:ext cx="1870079" cy="125828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30898" y="1181354"/>
            <a:ext cx="1673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ABIM</a:t>
            </a:r>
          </a:p>
          <a:p>
            <a:pPr algn="ctr"/>
            <a:r>
              <a:rPr lang="en-US" sz="2400" dirty="0" smtClean="0"/>
              <a:t>Foundation</a:t>
            </a:r>
            <a:endParaRPr lang="en-US" sz="2400" dirty="0"/>
          </a:p>
        </p:txBody>
      </p:sp>
      <p:sp>
        <p:nvSpPr>
          <p:cNvPr id="18" name="Up Arrow 17"/>
          <p:cNvSpPr/>
          <p:nvPr/>
        </p:nvSpPr>
        <p:spPr>
          <a:xfrm>
            <a:off x="1671153" y="2314633"/>
            <a:ext cx="845105" cy="62170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728015" y="4601665"/>
            <a:ext cx="642530" cy="9843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26021" y="4599284"/>
            <a:ext cx="837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ACP</a:t>
            </a:r>
          </a:p>
          <a:p>
            <a:pPr algn="ctr"/>
            <a:r>
              <a:rPr lang="en-US" dirty="0" smtClean="0"/>
              <a:t>$1.4M</a:t>
            </a:r>
          </a:p>
          <a:p>
            <a:pPr algn="ctr"/>
            <a:r>
              <a:rPr lang="en-US" dirty="0" smtClean="0"/>
              <a:t>2000</a:t>
            </a:r>
            <a:endParaRPr lang="en-US" dirty="0"/>
          </a:p>
        </p:txBody>
      </p:sp>
      <p:sp>
        <p:nvSpPr>
          <p:cNvPr id="35" name="Rounded Rectangle 34"/>
          <p:cNvSpPr/>
          <p:nvPr/>
        </p:nvSpPr>
        <p:spPr>
          <a:xfrm>
            <a:off x="1195935" y="3493270"/>
            <a:ext cx="573277" cy="86263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077231" y="3418369"/>
            <a:ext cx="779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ICE</a:t>
            </a:r>
          </a:p>
          <a:p>
            <a:pPr algn="ctr"/>
            <a:r>
              <a:rPr lang="en-US" dirty="0" smtClean="0"/>
              <a:t>$3.3M</a:t>
            </a:r>
          </a:p>
          <a:p>
            <a:pPr algn="ctr"/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37" name="Down Arrow 36"/>
          <p:cNvSpPr/>
          <p:nvPr/>
        </p:nvSpPr>
        <p:spPr>
          <a:xfrm>
            <a:off x="865153" y="2426053"/>
            <a:ext cx="286220" cy="206107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>
            <a:off x="1329628" y="2423055"/>
            <a:ext cx="256639" cy="993825"/>
          </a:xfrm>
          <a:prstGeom prst="downArrow">
            <a:avLst/>
          </a:prstGeom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Up Arrow 39"/>
          <p:cNvSpPr/>
          <p:nvPr/>
        </p:nvSpPr>
        <p:spPr>
          <a:xfrm>
            <a:off x="2493751" y="3760490"/>
            <a:ext cx="665185" cy="526954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538315" y="3863082"/>
            <a:ext cx="619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Cert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586267" y="2503794"/>
            <a:ext cx="102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$30.66M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557322" y="2303238"/>
            <a:ext cx="767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$8 M</a:t>
            </a:r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155974" y="3509392"/>
            <a:ext cx="626021" cy="89795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-44564" y="3559433"/>
            <a:ext cx="988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Other</a:t>
            </a:r>
          </a:p>
          <a:p>
            <a:pPr algn="ctr"/>
            <a:r>
              <a:rPr lang="en-US" dirty="0" smtClean="0"/>
              <a:t>Grants</a:t>
            </a:r>
            <a:endParaRPr lang="en-US" dirty="0"/>
          </a:p>
        </p:txBody>
      </p:sp>
      <p:sp>
        <p:nvSpPr>
          <p:cNvPr id="42" name="Down Arrow 41"/>
          <p:cNvSpPr/>
          <p:nvPr/>
        </p:nvSpPr>
        <p:spPr>
          <a:xfrm>
            <a:off x="471376" y="2421505"/>
            <a:ext cx="256639" cy="993825"/>
          </a:xfrm>
          <a:prstGeom prst="downArrow">
            <a:avLst/>
          </a:prstGeom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78794" y="6121931"/>
            <a:ext cx="8623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Key: ABIM (American Board of Internal Medicine);  ACP (American College of Physicians), ICE (Institute of Clinical Evaluation), CMS (Center for Medicare and Medicaid Services), MOC (Maintenance of Certification)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51169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17746"/>
            <a:ext cx="8229600" cy="968996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What’s Been Going On?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02244"/>
            <a:ext cx="8372007" cy="6039048"/>
          </a:xfrm>
        </p:spPr>
        <p:txBody>
          <a:bodyPr>
            <a:normAutofit fontScale="40000" lnSpcReduction="20000"/>
          </a:bodyPr>
          <a:lstStyle/>
          <a:p>
            <a:r>
              <a:rPr lang="en-US" sz="4500" b="1" dirty="0" smtClean="0"/>
              <a:t>ABIM Foundation</a:t>
            </a:r>
          </a:p>
          <a:p>
            <a:pPr lvl="1"/>
            <a:r>
              <a:rPr lang="en-US" sz="4500" dirty="0" smtClean="0"/>
              <a:t> secretly created in 1989 in PA using $55M- $80M  in diplomate fees</a:t>
            </a:r>
          </a:p>
          <a:p>
            <a:pPr lvl="1"/>
            <a:r>
              <a:rPr lang="en-US" sz="4500" dirty="0" smtClean="0"/>
              <a:t>Numerous IRS Form 990 discrepancies (undisclosed grants / contributions, etc.)</a:t>
            </a:r>
            <a:endParaRPr lang="en-US" sz="4500" dirty="0"/>
          </a:p>
          <a:p>
            <a:r>
              <a:rPr lang="en-US" sz="4500" dirty="0" smtClean="0"/>
              <a:t>ABIM FY 2015: ABIM is $50,642,980 million in debt balanced by a promise of $87,706,270 in “deferred revenue”</a:t>
            </a:r>
          </a:p>
          <a:p>
            <a:r>
              <a:rPr lang="en-US" sz="4500" dirty="0" smtClean="0"/>
              <a:t>Exorbitant staff / leadership compensation and perks (condo, spousal travel, </a:t>
            </a:r>
            <a:r>
              <a:rPr lang="en-US" sz="4500" dirty="0" err="1" smtClean="0"/>
              <a:t>etc</a:t>
            </a:r>
            <a:r>
              <a:rPr lang="en-US" sz="4500" dirty="0" smtClean="0"/>
              <a:t>)</a:t>
            </a:r>
          </a:p>
          <a:p>
            <a:r>
              <a:rPr lang="en-US" sz="4500" dirty="0" smtClean="0"/>
              <a:t>Undisclosed lobbying </a:t>
            </a:r>
          </a:p>
          <a:p>
            <a:r>
              <a:rPr lang="en-US" sz="4500" dirty="0" smtClean="0"/>
              <a:t>Strongman / boss tactics of intimidation / fear – two-time felon as “Director of Investigations,” used Federal Marshals to raid board review course</a:t>
            </a:r>
          </a:p>
          <a:p>
            <a:r>
              <a:rPr lang="en-US" sz="4500" dirty="0" err="1" smtClean="0"/>
              <a:t>Unlimted</a:t>
            </a:r>
            <a:r>
              <a:rPr lang="en-US" sz="4500" dirty="0" smtClean="0"/>
              <a:t> COI potential (one now under DOJ investigation) - Political and corporate cronyism</a:t>
            </a:r>
          </a:p>
          <a:p>
            <a:r>
              <a:rPr lang="en-US" sz="4500" dirty="0" smtClean="0"/>
              <a:t>Creation of lucrative ABMS monopoly of nearly $400M annually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394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What’s Been Going On?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4788"/>
            <a:ext cx="8229600" cy="387544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Anti-trust?</a:t>
            </a:r>
          </a:p>
          <a:p>
            <a:pPr lvl="1"/>
            <a:r>
              <a:rPr lang="en-US" dirty="0" smtClean="0"/>
              <a:t>2013</a:t>
            </a:r>
          </a:p>
          <a:p>
            <a:pPr lvl="2"/>
            <a:r>
              <a:rPr lang="en-US" dirty="0" smtClean="0"/>
              <a:t>Antitrust suit filed in NJ  AAPS vs ABIM</a:t>
            </a:r>
          </a:p>
          <a:p>
            <a:pPr lvl="3"/>
            <a:r>
              <a:rPr lang="en-US" dirty="0" smtClean="0"/>
              <a:t>Civil Case </a:t>
            </a:r>
            <a:r>
              <a:rPr lang="en-US" b="1" dirty="0" smtClean="0"/>
              <a:t>3:13-cv-2609-PGS-LHG</a:t>
            </a:r>
            <a:endParaRPr lang="en-US" b="1" dirty="0"/>
          </a:p>
          <a:p>
            <a:pPr lvl="3"/>
            <a:r>
              <a:rPr lang="en-US" b="1" dirty="0" smtClean="0"/>
              <a:t>Moved to US Federal District Court, Northern IL (pending)</a:t>
            </a:r>
          </a:p>
          <a:p>
            <a:r>
              <a:rPr lang="en-US" dirty="0" smtClean="0"/>
              <a:t>Racketeering?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56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08" y="331591"/>
            <a:ext cx="862562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Internet caused Self-Destruction of the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dirty="0" smtClean="0">
                <a:solidFill>
                  <a:srgbClr val="FFFF00"/>
                </a:solidFill>
              </a:rPr>
              <a:t> ABMS MOC</a:t>
            </a:r>
            <a:r>
              <a:rPr lang="en-US" sz="4000" smtClean="0">
                <a:solidFill>
                  <a:srgbClr val="FFFF00"/>
                </a:solidFill>
              </a:rPr>
              <a:t>® Product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ABMS Maintenance of Certification</a:t>
            </a:r>
            <a:r>
              <a:rPr lang="en-US" b="1" dirty="0" smtClean="0">
                <a:latin typeface="Lucida Grande"/>
                <a:ea typeface="Lucida Grande"/>
                <a:cs typeface="Lucida Grande"/>
              </a:rPr>
              <a:t>® </a:t>
            </a:r>
            <a:r>
              <a:rPr lang="en-US" dirty="0" smtClean="0"/>
              <a:t>brand irrevocably damaged / corrupt </a:t>
            </a:r>
          </a:p>
          <a:p>
            <a:r>
              <a:rPr lang="en-US" dirty="0" smtClean="0"/>
              <a:t>No longer voluntary, despite ABMS claims</a:t>
            </a:r>
          </a:p>
          <a:p>
            <a:r>
              <a:rPr lang="en-US" dirty="0" smtClean="0"/>
              <a:t>Divisive for the profession</a:t>
            </a:r>
          </a:p>
          <a:p>
            <a:r>
              <a:rPr lang="en-US" dirty="0" smtClean="0"/>
              <a:t>Unethical / costly / discriminatory / damaging </a:t>
            </a:r>
          </a:p>
          <a:p>
            <a:r>
              <a:rPr lang="en-US" dirty="0" smtClean="0"/>
              <a:t>No proof it benefits patients or physicians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82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How Did It Get This Far?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547" y="1705131"/>
            <a:ext cx="7450111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Lack of Oversight</a:t>
            </a:r>
          </a:p>
          <a:p>
            <a:r>
              <a:rPr lang="en-US" dirty="0" smtClean="0"/>
              <a:t>Lack of Accountability</a:t>
            </a:r>
          </a:p>
          <a:p>
            <a:r>
              <a:rPr lang="en-US" dirty="0" smtClean="0"/>
              <a:t>Unelected Members of Specialty Boards</a:t>
            </a:r>
          </a:p>
          <a:p>
            <a:r>
              <a:rPr lang="en-US" dirty="0" smtClean="0"/>
              <a:t> </a:t>
            </a:r>
            <a:r>
              <a:rPr lang="en-US" dirty="0"/>
              <a:t>N</a:t>
            </a:r>
            <a:r>
              <a:rPr lang="en-US" dirty="0" smtClean="0"/>
              <a:t>o term limits</a:t>
            </a:r>
          </a:p>
          <a:p>
            <a:r>
              <a:rPr lang="en-US" dirty="0" smtClean="0"/>
              <a:t>Financial collusion</a:t>
            </a:r>
          </a:p>
          <a:p>
            <a:r>
              <a:rPr lang="en-US" dirty="0" smtClean="0"/>
              <a:t>Practicing physician indifference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805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020" y="457200"/>
            <a:ext cx="8229600" cy="77920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The Maintenance of Certification MOC Story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9071" y="1025079"/>
            <a:ext cx="7651421" cy="474228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1986- Unilateral Decision to Implement Time-Limited Certification</a:t>
            </a:r>
          </a:p>
          <a:p>
            <a:r>
              <a:rPr lang="en-US" dirty="0" smtClean="0"/>
              <a:t>1989 –WF  Internal Medicine (#127308) “Grandfather”</a:t>
            </a:r>
          </a:p>
          <a:p>
            <a:endParaRPr lang="en-US" dirty="0" smtClean="0"/>
          </a:p>
          <a:p>
            <a:r>
              <a:rPr lang="en-US" dirty="0" smtClean="0"/>
              <a:t>1990 – All FUTURE Board Certification Time-limited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1993 – WF Cardiovascular Disease</a:t>
            </a:r>
          </a:p>
          <a:p>
            <a:r>
              <a:rPr lang="en-US" dirty="0" smtClean="0"/>
              <a:t>1994 – WF Clinical Cardiac Electrophysiology</a:t>
            </a:r>
          </a:p>
          <a:p>
            <a:r>
              <a:rPr lang="en-US" dirty="0" smtClean="0"/>
              <a:t>2003 – WF Cardiovascular Disease</a:t>
            </a:r>
          </a:p>
          <a:p>
            <a:r>
              <a:rPr lang="en-US" dirty="0" smtClean="0"/>
              <a:t>2004 –WF Clinical Cardiac Electrophysiology</a:t>
            </a:r>
          </a:p>
          <a:p>
            <a:r>
              <a:rPr lang="en-US" dirty="0" smtClean="0"/>
              <a:t>2013 – WF Cardiovascular Disease</a:t>
            </a:r>
          </a:p>
          <a:p>
            <a:r>
              <a:rPr lang="en-US" dirty="0" smtClean="0"/>
              <a:t>2014 –WF  Clinical Cardiac Electrophysiology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7870614" y="2721187"/>
            <a:ext cx="45719" cy="4571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249946" y="2344625"/>
            <a:ext cx="1064262" cy="4140115"/>
            <a:chOff x="6806352" y="2180165"/>
            <a:chExt cx="1064262" cy="3704167"/>
          </a:xfrm>
        </p:grpSpPr>
        <p:sp>
          <p:nvSpPr>
            <p:cNvPr id="4" name="Down Arrow 3"/>
            <p:cNvSpPr/>
            <p:nvPr/>
          </p:nvSpPr>
          <p:spPr>
            <a:xfrm>
              <a:off x="6806352" y="2180165"/>
              <a:ext cx="1064262" cy="3704167"/>
            </a:xfrm>
            <a:prstGeom prst="downArrow">
              <a:avLst>
                <a:gd name="adj1" fmla="val 50000"/>
                <a:gd name="adj2" fmla="val 47428"/>
              </a:avLst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 rot="5400000">
              <a:off x="5787928" y="3876723"/>
              <a:ext cx="3167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Increasing Complexity and Cost</a:t>
              </a:r>
              <a:endParaRPr lang="en-US" dirty="0"/>
            </a:p>
          </p:txBody>
        </p:sp>
      </p:grpSp>
      <p:sp>
        <p:nvSpPr>
          <p:cNvPr id="8" name="Down Arrow 7"/>
          <p:cNvSpPr/>
          <p:nvPr/>
        </p:nvSpPr>
        <p:spPr>
          <a:xfrm>
            <a:off x="323828" y="2673642"/>
            <a:ext cx="822960" cy="2763732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400199" y="574866"/>
            <a:ext cx="702025" cy="164367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8789" y="2127593"/>
            <a:ext cx="822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1990</a:t>
            </a:r>
            <a:endParaRPr lang="en-US" sz="2000" dirty="0"/>
          </a:p>
        </p:txBody>
      </p:sp>
      <p:sp>
        <p:nvSpPr>
          <p:cNvPr id="12" name="Down Arrow 11"/>
          <p:cNvSpPr/>
          <p:nvPr/>
        </p:nvSpPr>
        <p:spPr>
          <a:xfrm>
            <a:off x="323828" y="5767368"/>
            <a:ext cx="822960" cy="1039712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5400000">
            <a:off x="107302" y="1168148"/>
            <a:ext cx="133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Lifetime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1071" y="5325954"/>
            <a:ext cx="857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8789" y="87868"/>
            <a:ext cx="88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1936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320596" y="2021068"/>
            <a:ext cx="592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FF00"/>
                </a:solidFill>
              </a:rPr>
              <a:t>Philosophy: Adequacy         </a:t>
            </a:r>
            <a:r>
              <a:rPr lang="en-US" sz="2400" dirty="0" smtClean="0">
                <a:solidFill>
                  <a:srgbClr val="FFFF00"/>
                </a:solidFill>
              </a:rPr>
              <a:t>“Excellence”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706911" y="2218544"/>
            <a:ext cx="359764" cy="126081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618938" y="1989689"/>
            <a:ext cx="5246557" cy="538014"/>
            <a:chOff x="1618938" y="1944719"/>
            <a:chExt cx="5246557" cy="538014"/>
          </a:xfrm>
        </p:grpSpPr>
        <p:sp>
          <p:nvSpPr>
            <p:cNvPr id="18" name="Rounded Rectangle 17"/>
            <p:cNvSpPr/>
            <p:nvPr/>
          </p:nvSpPr>
          <p:spPr>
            <a:xfrm>
              <a:off x="1618938" y="2021068"/>
              <a:ext cx="5246557" cy="46166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714976" y="1944719"/>
              <a:ext cx="37625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</a:rPr>
                <a:t>Age Discrimination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 rot="5400000">
            <a:off x="-75094" y="3730923"/>
            <a:ext cx="1701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Time-Limited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86693" y="5866307"/>
            <a:ext cx="339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48411827"/>
      </p:ext>
    </p:extLst>
  </p:cSld>
  <p:clrMapOvr>
    <a:masterClrMapping/>
  </p:clrMapOvr>
  <p:transition xmlns:p14="http://schemas.microsoft.com/office/powerpoint/2010/main" spd="slow">
    <p:pull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Who will investigate and stop MOC®?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LittleRedHe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099" r="-59099"/>
          <a:stretch>
            <a:fillRect/>
          </a:stretch>
        </p:blipFill>
        <p:spPr>
          <a:xfrm>
            <a:off x="48998" y="1394085"/>
            <a:ext cx="9095002" cy="5001901"/>
          </a:xfrm>
        </p:spPr>
      </p:pic>
    </p:spTree>
    <p:extLst>
      <p:ext uri="{BB962C8B-B14F-4D97-AF65-F5344CB8AC3E}">
        <p14:creationId xmlns:p14="http://schemas.microsoft.com/office/powerpoint/2010/main" val="1812015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”Not I,” 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dirty="0" smtClean="0">
                <a:solidFill>
                  <a:srgbClr val="FFFF00"/>
                </a:solidFill>
              </a:rPr>
              <a:t>said the ABIM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761" y="1721824"/>
            <a:ext cx="6794477" cy="382189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21312" y="1697192"/>
            <a:ext cx="2563318" cy="1637675"/>
            <a:chOff x="5696262" y="1412382"/>
            <a:chExt cx="2563318" cy="1637675"/>
          </a:xfrm>
        </p:grpSpPr>
        <p:sp>
          <p:nvSpPr>
            <p:cNvPr id="5" name="Cloud 4"/>
            <p:cNvSpPr/>
            <p:nvPr/>
          </p:nvSpPr>
          <p:spPr>
            <a:xfrm>
              <a:off x="5696262" y="1412382"/>
              <a:ext cx="2563318" cy="1637675"/>
            </a:xfrm>
            <a:prstGeom prst="cloud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61154" y="1939629"/>
              <a:ext cx="23984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“We’re sorry.”</a:t>
              </a:r>
              <a:endParaRPr lang="en-US" sz="2800" b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74761" y="5609300"/>
            <a:ext cx="7009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"We invited CFOs of IM </a:t>
            </a:r>
            <a:r>
              <a:rPr lang="en-US" b="1" dirty="0" smtClean="0"/>
              <a:t>organizations </a:t>
            </a:r>
            <a:r>
              <a:rPr lang="en-US" b="1" dirty="0"/>
              <a:t>to review our 990s and audited financials and they have uniformly said they don't see any </a:t>
            </a:r>
            <a:r>
              <a:rPr lang="en-US" b="1" dirty="0" smtClean="0"/>
              <a:t>issues” </a:t>
            </a:r>
          </a:p>
          <a:p>
            <a:r>
              <a:rPr lang="en-US" dirty="0" smtClean="0"/>
              <a:t>                                                    – Richard Baron,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8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“Not I,” said Many of the 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Largest Medical Subspecialty Societies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ACPMOC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412" b="-16412"/>
          <a:stretch>
            <a:fillRect/>
          </a:stretch>
        </p:blipFill>
        <p:spPr>
          <a:xfrm>
            <a:off x="4903864" y="2496163"/>
            <a:ext cx="4184014" cy="2301046"/>
          </a:xfrm>
        </p:spPr>
      </p:pic>
      <p:pic>
        <p:nvPicPr>
          <p:cNvPr id="5" name="Picture 4" descr="ACCMO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6" y="1827314"/>
            <a:ext cx="4727289" cy="1892897"/>
          </a:xfrm>
          <a:prstGeom prst="rect">
            <a:avLst/>
          </a:prstGeom>
        </p:spPr>
      </p:pic>
      <p:pic>
        <p:nvPicPr>
          <p:cNvPr id="6" name="Picture 5" descr="HRSMO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0" y="4135472"/>
            <a:ext cx="4488731" cy="238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33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24428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“Not I,” said the 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Major Medical Journal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Picture 3" descr="NEJMKnowledgePl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46" y="1732577"/>
            <a:ext cx="7419926" cy="486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65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“Not I,” said Main Stream Media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54" y="2018874"/>
            <a:ext cx="2405921" cy="12444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541" y="2238094"/>
            <a:ext cx="3376327" cy="1065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295" y="3727198"/>
            <a:ext cx="2241802" cy="2241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543" y="4174269"/>
            <a:ext cx="2090295" cy="209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8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“I’ll do it myself”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614" y="1614461"/>
            <a:ext cx="3416316" cy="3585074"/>
          </a:xfrm>
        </p:spPr>
      </p:pic>
      <p:grpSp>
        <p:nvGrpSpPr>
          <p:cNvPr id="6" name="Group 5"/>
          <p:cNvGrpSpPr/>
          <p:nvPr/>
        </p:nvGrpSpPr>
        <p:grpSpPr>
          <a:xfrm>
            <a:off x="380402" y="5594873"/>
            <a:ext cx="8276515" cy="605715"/>
            <a:chOff x="380402" y="5594873"/>
            <a:chExt cx="8276515" cy="605715"/>
          </a:xfrm>
        </p:grpSpPr>
        <p:sp>
          <p:nvSpPr>
            <p:cNvPr id="5" name="Rounded Rectangle 4"/>
            <p:cNvSpPr/>
            <p:nvPr/>
          </p:nvSpPr>
          <p:spPr>
            <a:xfrm>
              <a:off x="380402" y="5594873"/>
              <a:ext cx="8276515" cy="605715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46846" y="5594873"/>
              <a:ext cx="80532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</a:rPr>
                <a:t>Practicing physicians are discovering collective action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151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406" y="3160517"/>
            <a:ext cx="6303364" cy="1195466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National Board of Physicians and Surgeons (NBPAS)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06" y="2977200"/>
            <a:ext cx="1574800" cy="1562100"/>
          </a:xfrm>
        </p:spPr>
      </p:pic>
    </p:spTree>
    <p:extLst>
      <p:ext uri="{BB962C8B-B14F-4D97-AF65-F5344CB8AC3E}">
        <p14:creationId xmlns:p14="http://schemas.microsoft.com/office/powerpoint/2010/main" val="1124181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State Medical Societies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0318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State Medical Associations  recognize alternatives to ABMS MOC program and recertification process</a:t>
            </a:r>
          </a:p>
          <a:p>
            <a:r>
              <a:rPr lang="en-US" dirty="0" smtClean="0"/>
              <a:t>Assemble facts and make credible formal legal request  for investigation of ABIM/ABMS with appropriate oversight agency (IRS, FTC, DOJ, Iowa AG, SEC, OIG of HHS)</a:t>
            </a:r>
          </a:p>
          <a:p>
            <a:r>
              <a:rPr lang="en-US" dirty="0" smtClean="0"/>
              <a:t>Enact laws to </a:t>
            </a:r>
            <a:r>
              <a:rPr lang="en-US" i="1" u="sng" dirty="0" smtClean="0"/>
              <a:t>prohibit use </a:t>
            </a:r>
            <a:r>
              <a:rPr lang="en-US" dirty="0" smtClean="0"/>
              <a:t>of ABMS MOC requirement for hospital credentials, insurance panel participation, or licensure to practice medicine.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0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22289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Oklahoma Unanimously Signs 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dirty="0" smtClean="0">
                <a:solidFill>
                  <a:srgbClr val="FFFF00"/>
                </a:solidFill>
              </a:rPr>
              <a:t>Anti-MOC legislation into law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4792" y="1600200"/>
            <a:ext cx="4562007" cy="4525963"/>
          </a:xfrm>
        </p:spPr>
        <p:txBody>
          <a:bodyPr>
            <a:normAutofit fontScale="47500" lnSpcReduction="20000"/>
          </a:bodyPr>
          <a:lstStyle/>
          <a:p>
            <a:r>
              <a:rPr lang="en-US" smtClean="0"/>
              <a:t>“</a:t>
            </a:r>
            <a:r>
              <a:rPr lang="en-US" dirty="0"/>
              <a:t>Nothing in the Oklahoma Allopathic Medical and Surgical Licensure and Supervision Act shall be construed as to require a physician to secure a Maintenance of Certification (MOC) as a condition of licensure, reimbursement, employment or admitting privileges at a hospital in this state. For the purposes of this subsection, “Maintenance of Certification (MOC)” shall mean a continuing education program measuring core competencies in the practice of medicine and surgery and approved by a nationally recognized accrediting organization.”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0" y="1785169"/>
            <a:ext cx="4050617" cy="415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Kentucky – SB 17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Passed Unanimously 96-0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6149"/>
            <a:ext cx="8229600" cy="3034064"/>
          </a:xfrm>
        </p:spPr>
      </p:pic>
    </p:spTree>
    <p:extLst>
      <p:ext uri="{BB962C8B-B14F-4D97-AF65-F5344CB8AC3E}">
        <p14:creationId xmlns:p14="http://schemas.microsoft.com/office/powerpoint/2010/main" val="1311676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849"/>
            <a:ext cx="8229600" cy="786984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Defining Physician “Excellence”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940" y="1228850"/>
            <a:ext cx="4108824" cy="56291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Real-world Patient Definition</a:t>
            </a:r>
          </a:p>
          <a:p>
            <a:pPr lvl="1"/>
            <a:r>
              <a:rPr lang="en-US" dirty="0" smtClean="0"/>
              <a:t>Years of Experience</a:t>
            </a:r>
          </a:p>
          <a:p>
            <a:pPr lvl="1"/>
            <a:r>
              <a:rPr lang="en-US" dirty="0" smtClean="0"/>
              <a:t>Good Communicator</a:t>
            </a:r>
          </a:p>
          <a:p>
            <a:pPr lvl="2"/>
            <a:r>
              <a:rPr lang="en-US" dirty="0" smtClean="0"/>
              <a:t>Eye contact</a:t>
            </a:r>
          </a:p>
          <a:p>
            <a:pPr lvl="2"/>
            <a:r>
              <a:rPr lang="en-US" dirty="0" smtClean="0"/>
              <a:t>Detailed history</a:t>
            </a:r>
          </a:p>
          <a:p>
            <a:pPr lvl="2"/>
            <a:r>
              <a:rPr lang="en-US" dirty="0" smtClean="0"/>
              <a:t>Physical Exam</a:t>
            </a:r>
          </a:p>
          <a:p>
            <a:pPr lvl="1"/>
            <a:r>
              <a:rPr lang="en-US" dirty="0" smtClean="0"/>
              <a:t>Knowledgeable</a:t>
            </a:r>
          </a:p>
          <a:p>
            <a:pPr lvl="1"/>
            <a:r>
              <a:rPr lang="en-US" dirty="0" smtClean="0"/>
              <a:t>Constantly learning / applies new knowledge</a:t>
            </a:r>
          </a:p>
          <a:p>
            <a:pPr lvl="1"/>
            <a:r>
              <a:rPr lang="en-US" dirty="0" smtClean="0"/>
              <a:t>Empathic</a:t>
            </a:r>
          </a:p>
          <a:p>
            <a:pPr lvl="1"/>
            <a:r>
              <a:rPr lang="en-US" dirty="0" smtClean="0"/>
              <a:t>Surgical dexterity</a:t>
            </a:r>
          </a:p>
          <a:p>
            <a:pPr lvl="1"/>
            <a:r>
              <a:rPr lang="en-US" dirty="0" smtClean="0"/>
              <a:t>Etc.</a:t>
            </a:r>
          </a:p>
          <a:p>
            <a:pPr lvl="1"/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88118" y="1169086"/>
            <a:ext cx="4398682" cy="5366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ABIM/ABMS (Political) Definition</a:t>
            </a:r>
          </a:p>
          <a:p>
            <a:pPr lvl="1"/>
            <a:r>
              <a:rPr lang="en-US" dirty="0" smtClean="0"/>
              <a:t>Believes medicine best learned on computer</a:t>
            </a:r>
          </a:p>
          <a:p>
            <a:pPr lvl="1"/>
            <a:r>
              <a:rPr lang="en-US" dirty="0" smtClean="0"/>
              <a:t>Memorizes well</a:t>
            </a:r>
          </a:p>
          <a:p>
            <a:pPr lvl="1"/>
            <a:r>
              <a:rPr lang="en-US" dirty="0" smtClean="0"/>
              <a:t>Willing to pay $23,000 every 10 years</a:t>
            </a:r>
          </a:p>
          <a:p>
            <a:pPr lvl="1"/>
            <a:r>
              <a:rPr lang="en-US" dirty="0" smtClean="0"/>
              <a:t>Willing to be coerced to sign legal contract</a:t>
            </a:r>
          </a:p>
          <a:p>
            <a:pPr lvl="1"/>
            <a:r>
              <a:rPr lang="en-US" dirty="0" smtClean="0"/>
              <a:t>Accepts old cleverly-worded database questions as gospel</a:t>
            </a:r>
          </a:p>
          <a:p>
            <a:pPr lvl="1"/>
            <a:r>
              <a:rPr lang="en-US" dirty="0"/>
              <a:t>Doesn’t ask </a:t>
            </a:r>
            <a:r>
              <a:rPr lang="en-US" dirty="0" smtClean="0"/>
              <a:t>questions</a:t>
            </a:r>
          </a:p>
          <a:p>
            <a:pPr lvl="1"/>
            <a:r>
              <a:rPr lang="en-US" dirty="0" smtClean="0"/>
              <a:t>Can pass a test</a:t>
            </a:r>
          </a:p>
        </p:txBody>
      </p:sp>
    </p:spTree>
    <p:extLst>
      <p:ext uri="{BB962C8B-B14F-4D97-AF65-F5344CB8AC3E}">
        <p14:creationId xmlns:p14="http://schemas.microsoft.com/office/powerpoint/2010/main" val="204613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8443"/>
            <a:ext cx="8229600" cy="1131757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Michigan SB 5090 </a:t>
            </a:r>
            <a:r>
              <a:rPr lang="en-US" sz="4000" smtClean="0">
                <a:solidFill>
                  <a:srgbClr val="FFFF00"/>
                </a:solidFill>
              </a:rPr>
              <a:t>and 5091</a:t>
            </a:r>
            <a:br>
              <a:rPr lang="en-US" sz="4000" smtClean="0">
                <a:solidFill>
                  <a:srgbClr val="FFFF00"/>
                </a:solidFill>
              </a:rPr>
            </a:br>
            <a:r>
              <a:rPr lang="en-US" sz="4000" smtClean="0">
                <a:solidFill>
                  <a:srgbClr val="FFFF00"/>
                </a:solidFill>
              </a:rPr>
              <a:t>(pending passage)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Expressly forbids hospitals from denying a physician admitting privileges on basis of MOC.</a:t>
            </a:r>
          </a:p>
          <a:p>
            <a:r>
              <a:rPr lang="en-US" dirty="0" smtClean="0"/>
              <a:t>Insurers, too, prohibited from using MOC as condition of payment</a:t>
            </a:r>
          </a:p>
          <a:p>
            <a:r>
              <a:rPr lang="en-US" dirty="0" smtClean="0"/>
              <a:t>State board could not make MOC condition of licensure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134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180" y="550889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With many more to come</a:t>
            </a:r>
            <a:r>
              <a:rPr lang="is-IS" sz="4400" dirty="0" smtClean="0">
                <a:solidFill>
                  <a:srgbClr val="FFFF00"/>
                </a:solidFill>
              </a:rPr>
              <a:t>…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4458" y="1319135"/>
            <a:ext cx="755504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What you can do: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Educate yourself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Stay up to date by reviewing </a:t>
            </a:r>
            <a:r>
              <a:rPr lang="en-US" sz="2000" dirty="0" smtClean="0">
                <a:solidFill>
                  <a:srgbClr val="FFFF00"/>
                </a:solidFill>
              </a:rPr>
              <a:t>http://</a:t>
            </a:r>
            <a:r>
              <a:rPr lang="en-US" sz="2000" dirty="0" err="1" smtClean="0">
                <a:solidFill>
                  <a:srgbClr val="FFFF00"/>
                </a:solidFill>
              </a:rPr>
              <a:t>changeboardrecert.com</a:t>
            </a:r>
            <a:endParaRPr lang="en-US" sz="2000" dirty="0" smtClean="0">
              <a:solidFill>
                <a:srgbClr val="FFFF00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Spread the word (educate others)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Stop paying for ABMS MOC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Follow suit/countersuit  of ABIM vs Dr. Salas-Rushford at </a:t>
            </a:r>
            <a:r>
              <a:rPr lang="en-US" sz="2000" dirty="0" smtClean="0">
                <a:solidFill>
                  <a:srgbClr val="FFFF00"/>
                </a:solidFill>
              </a:rPr>
              <a:t>http://</a:t>
            </a:r>
            <a:r>
              <a:rPr lang="en-US" sz="2000" dirty="0" err="1" smtClean="0">
                <a:solidFill>
                  <a:srgbClr val="FFFF00"/>
                </a:solidFill>
              </a:rPr>
              <a:t>www.doctorsjustice.com</a:t>
            </a:r>
            <a:endParaRPr lang="en-US" sz="2000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Follow AAPS vs ABPS Antitrust suit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Work locally with your Medical Staff Committee to prevent or remove MOC requirement from bylaws.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Work with state legislators to craft bill modeled after tougher Michigan anti-MOC language (</a:t>
            </a:r>
            <a:r>
              <a:rPr lang="en-US" sz="2000" dirty="0" smtClean="0"/>
              <a:t>Available at: </a:t>
            </a:r>
            <a:r>
              <a:rPr lang="en-US" sz="2000" dirty="0"/>
              <a:t>http://</a:t>
            </a:r>
            <a:r>
              <a:rPr lang="en-US" sz="2000" dirty="0" err="1" smtClean="0"/>
              <a:t>www.legislature.mi.gov</a:t>
            </a:r>
            <a:r>
              <a:rPr lang="en-US" sz="2000" dirty="0" smtClean="0"/>
              <a:t>/documents/2015-2016/</a:t>
            </a:r>
            <a:r>
              <a:rPr lang="en-US" sz="2000" dirty="0" err="1" smtClean="0"/>
              <a:t>billintroduced</a:t>
            </a:r>
            <a:r>
              <a:rPr lang="en-US" sz="2000" dirty="0" smtClean="0"/>
              <a:t>/House/pdf/2015-HIB-5090.pdf)</a:t>
            </a:r>
            <a:endParaRPr lang="en-US" sz="2000" dirty="0"/>
          </a:p>
          <a:p>
            <a:pPr marL="742950" lvl="1" indent="-285750">
              <a:buFont typeface="Arial" charset="0"/>
              <a:buChar char="•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640848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753" y="794478"/>
            <a:ext cx="8416977" cy="805721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Cost Analysis of MOC® Re-certification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2799"/>
            <a:ext cx="8229600" cy="277318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$23,607 per internist every 10 years </a:t>
            </a:r>
            <a:r>
              <a:rPr lang="en-US" sz="1800" dirty="0" smtClean="0"/>
              <a:t>(</a:t>
            </a:r>
            <a:r>
              <a:rPr lang="en-US" sz="1800" dirty="0"/>
              <a:t>95% CI, $5380 to $</a:t>
            </a:r>
            <a:r>
              <a:rPr lang="en-US" sz="1800" dirty="0" smtClean="0"/>
              <a:t>66,383</a:t>
            </a:r>
            <a:r>
              <a:rPr lang="en-US" sz="1800" dirty="0"/>
              <a:t>)</a:t>
            </a:r>
            <a:endParaRPr lang="en-US" sz="1800" dirty="0" smtClean="0"/>
          </a:p>
          <a:p>
            <a:r>
              <a:rPr lang="en-US" sz="2800" dirty="0" smtClean="0"/>
              <a:t>2015: Cumulatively MOC costs $5.7 Billion/10 years </a:t>
            </a:r>
          </a:p>
          <a:p>
            <a:r>
              <a:rPr lang="en-US" sz="2800" dirty="0" smtClean="0"/>
              <a:t>TIME: 32.7 million physician-hours spent on MOC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99607" y="5028323"/>
            <a:ext cx="8087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Sandhu AT, Dudley RA, </a:t>
            </a:r>
            <a:r>
              <a:rPr lang="en-US" dirty="0" err="1" smtClean="0"/>
              <a:t>Kazi</a:t>
            </a:r>
            <a:r>
              <a:rPr lang="en-US" dirty="0"/>
              <a:t> </a:t>
            </a:r>
            <a:r>
              <a:rPr lang="en-US" dirty="0" smtClean="0"/>
              <a:t>DS. The Cost Analysis of American Board of Internal Medicine’s Maintenance of Certification Program. </a:t>
            </a:r>
            <a:r>
              <a:rPr lang="en-US" i="1" dirty="0" smtClean="0"/>
              <a:t>Ann intern Med </a:t>
            </a:r>
            <a:r>
              <a:rPr lang="en-US" dirty="0" smtClean="0"/>
              <a:t>2015; 163(6): 401-408. doi:10.7326/M15-1011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93152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No Proof of Improved Patient Care Quality or Reduced Admissions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1" y="1948721"/>
            <a:ext cx="4459109" cy="288828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40" y="3766186"/>
            <a:ext cx="4408238" cy="283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6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WhereDoesMoneyGo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r="630"/>
          <a:stretch>
            <a:fillRect/>
          </a:stretch>
        </p:blipFill>
        <p:spPr>
          <a:xfrm>
            <a:off x="499534" y="1346200"/>
            <a:ext cx="8229600" cy="4525963"/>
          </a:xfrm>
        </p:spPr>
      </p:pic>
      <p:sp>
        <p:nvSpPr>
          <p:cNvPr id="2" name="TextBox 1"/>
          <p:cNvSpPr txBox="1"/>
          <p:nvPr/>
        </p:nvSpPr>
        <p:spPr>
          <a:xfrm>
            <a:off x="457200" y="486833"/>
            <a:ext cx="85819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ABIM Webpage of Revenue Sources and Expenses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289154" y="5201587"/>
            <a:ext cx="1454046" cy="374755"/>
          </a:xfrm>
          <a:prstGeom prst="rightArrow">
            <a:avLst>
              <a:gd name="adj1" fmla="val 33333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0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33" y="30903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ABIM Bylaws Changed 1998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Okay for Board to  Have Unlimited Conflicts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ABIMConflict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9569" b="-149569"/>
          <a:stretch>
            <a:fillRect/>
          </a:stretch>
        </p:blipFill>
        <p:spPr>
          <a:xfrm>
            <a:off x="457200" y="3386127"/>
            <a:ext cx="8229600" cy="4264025"/>
          </a:xfrm>
        </p:spPr>
      </p:pic>
      <p:pic>
        <p:nvPicPr>
          <p:cNvPr id="5" name="Picture 4" descr="ABIMBylaws199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66" y="1613640"/>
            <a:ext cx="6286499" cy="316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82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82" y="183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ABIM Foundation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All about “Medical Professionalism?”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ABIMFAboutU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8" b="12608"/>
          <a:stretch>
            <a:fillRect/>
          </a:stretch>
        </p:blipFill>
        <p:spPr>
          <a:xfrm>
            <a:off x="278944" y="1537616"/>
            <a:ext cx="8586512" cy="4722251"/>
          </a:xfrm>
        </p:spPr>
      </p:pic>
      <p:sp>
        <p:nvSpPr>
          <p:cNvPr id="6" name="TextBox 5"/>
          <p:cNvSpPr txBox="1"/>
          <p:nvPr/>
        </p:nvSpPr>
        <p:spPr>
          <a:xfrm>
            <a:off x="457200" y="6328747"/>
            <a:ext cx="7631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About Us Webpage from </a:t>
            </a:r>
            <a:r>
              <a:rPr lang="en-US" dirty="0" err="1" smtClean="0"/>
              <a:t>abimfoundation.org</a:t>
            </a:r>
            <a:r>
              <a:rPr lang="en-US" dirty="0" smtClean="0"/>
              <a:t> website captured 5/23/2015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35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Where and When was ABIM Foundation Created?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ABIMFoundationOrigi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r="3191"/>
          <a:stretch>
            <a:fillRect/>
          </a:stretch>
        </p:blipFill>
        <p:spPr>
          <a:xfrm>
            <a:off x="457200" y="219657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5863167" y="4365999"/>
            <a:ext cx="2180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10/17/1989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PA</a:t>
            </a:r>
          </a:p>
        </p:txBody>
      </p:sp>
    </p:spTree>
    <p:extLst>
      <p:ext uri="{BB962C8B-B14F-4D97-AF65-F5344CB8AC3E}">
        <p14:creationId xmlns:p14="http://schemas.microsoft.com/office/powerpoint/2010/main" val="1535205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8724</TotalTime>
  <Words>1236</Words>
  <Application>Microsoft Macintosh PowerPoint</Application>
  <PresentationFormat>On-screen Show (4:3)</PresentationFormat>
  <Paragraphs>170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Twilight</vt:lpstr>
      <vt:lpstr>PowerPoint Presentation</vt:lpstr>
      <vt:lpstr>The Maintenance of Certification MOC Story</vt:lpstr>
      <vt:lpstr>Defining Physician “Excellence”</vt:lpstr>
      <vt:lpstr>Cost Analysis of MOC® Re-certification</vt:lpstr>
      <vt:lpstr>No Proof of Improved Patient Care Quality or Reduced Admissions</vt:lpstr>
      <vt:lpstr>PowerPoint Presentation</vt:lpstr>
      <vt:lpstr>ABIM Bylaws Changed 1998 Okay for Board to  Have Unlimited Conflicts</vt:lpstr>
      <vt:lpstr>ABIM Foundation All about “Medical Professionalism?”</vt:lpstr>
      <vt:lpstr>Where and When was ABIM Foundation Created?</vt:lpstr>
      <vt:lpstr>PowerPoint Presentation</vt:lpstr>
      <vt:lpstr>More “Research” at the ABIM</vt:lpstr>
      <vt:lpstr>PowerPoint Presentation</vt:lpstr>
      <vt:lpstr>PowerPoint Presentation</vt:lpstr>
      <vt:lpstr>- MOC and the ABIM Foundation- A Social Justice Experiment by ABIM/ABMS With Practicing Physicians As the Subjects</vt:lpstr>
      <vt:lpstr>COIs: National Quality Forum and the ABIM 1998-2014</vt:lpstr>
      <vt:lpstr>What’s Been Going On?</vt:lpstr>
      <vt:lpstr>What’s Been Going On?</vt:lpstr>
      <vt:lpstr>Internet caused Self-Destruction of the  ABMS MOC® Product</vt:lpstr>
      <vt:lpstr>How Did It Get This Far?</vt:lpstr>
      <vt:lpstr>Who will investigate and stop MOC®?</vt:lpstr>
      <vt:lpstr>”Not I,”  said the ABIM</vt:lpstr>
      <vt:lpstr>“Not I,” said Many of the  Largest Medical Subspecialty Societies</vt:lpstr>
      <vt:lpstr>“Not I,” said the  Major Medical Journal</vt:lpstr>
      <vt:lpstr>“Not I,” said Main Stream Media</vt:lpstr>
      <vt:lpstr>“I’ll do it myself”</vt:lpstr>
      <vt:lpstr>National Board of Physicians and Surgeons (NBPAS)</vt:lpstr>
      <vt:lpstr>State Medical Societies</vt:lpstr>
      <vt:lpstr>Oklahoma Unanimously Signs  Anti-MOC legislation into law</vt:lpstr>
      <vt:lpstr>Kentucky – SB 17 Passed Unanimously 96-0</vt:lpstr>
      <vt:lpstr>Michigan SB 5090 and 5091 (pending passage)</vt:lpstr>
      <vt:lpstr>With many more to come…</vt:lpstr>
    </vt:vector>
  </TitlesOfParts>
  <Company>Phd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Blogging 101</dc:title>
  <dc:creator>Diane Fisher</dc:creator>
  <cp:lastModifiedBy>Diane Fisher</cp:lastModifiedBy>
  <cp:revision>155</cp:revision>
  <dcterms:created xsi:type="dcterms:W3CDTF">2015-05-09T19:51:26Z</dcterms:created>
  <dcterms:modified xsi:type="dcterms:W3CDTF">2016-06-13T10:38:28Z</dcterms:modified>
</cp:coreProperties>
</file>